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5" r:id="rId1"/>
  </p:sldMasterIdLst>
  <p:sldIdLst>
    <p:sldId id="256" r:id="rId2"/>
    <p:sldId id="258" r:id="rId3"/>
    <p:sldId id="259" r:id="rId4"/>
    <p:sldId id="260" r:id="rId5"/>
    <p:sldId id="273" r:id="rId6"/>
    <p:sldId id="278" r:id="rId7"/>
    <p:sldId id="279" r:id="rId8"/>
    <p:sldId id="280" r:id="rId9"/>
    <p:sldId id="262" r:id="rId10"/>
    <p:sldId id="263" r:id="rId11"/>
    <p:sldId id="274" r:id="rId12"/>
    <p:sldId id="264" r:id="rId13"/>
    <p:sldId id="275" r:id="rId14"/>
    <p:sldId id="276" r:id="rId15"/>
    <p:sldId id="281" r:id="rId16"/>
    <p:sldId id="282" r:id="rId17"/>
    <p:sldId id="271" r:id="rId18"/>
    <p:sldId id="277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3B1D6-472C-4130-9A61-34777C6680C8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664D4E1-C6CB-489B-86CC-CCD482F1FCAC}">
      <dgm:prSet phldrT="[Текст]" custT="1"/>
      <dgm:spPr/>
      <dgm:t>
        <a:bodyPr/>
        <a:lstStyle/>
        <a:p>
          <a:r>
            <a:rPr lang="ru-RU" sz="2000" dirty="0" smtClean="0"/>
            <a:t>По анатомическому признаку</a:t>
          </a:r>
          <a:endParaRPr lang="ru-RU" sz="2000" dirty="0"/>
        </a:p>
      </dgm:t>
    </dgm:pt>
    <dgm:pt modelId="{B371BC1F-F6A5-43B4-9B4E-7336FD66EE41}" type="parTrans" cxnId="{145B7D18-7598-4FF4-A9D2-90EE3A2EE795}">
      <dgm:prSet/>
      <dgm:spPr/>
      <dgm:t>
        <a:bodyPr/>
        <a:lstStyle/>
        <a:p>
          <a:endParaRPr lang="ru-RU"/>
        </a:p>
      </dgm:t>
    </dgm:pt>
    <dgm:pt modelId="{A4F424F8-4296-424F-9516-D329717503CC}" type="sibTrans" cxnId="{145B7D18-7598-4FF4-A9D2-90EE3A2EE795}">
      <dgm:prSet/>
      <dgm:spPr/>
      <dgm:t>
        <a:bodyPr/>
        <a:lstStyle/>
        <a:p>
          <a:endParaRPr lang="ru-RU"/>
        </a:p>
      </dgm:t>
    </dgm:pt>
    <dgm:pt modelId="{2E815E3F-4B09-413F-9697-685875DC8BB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Упражнения для рук, ног, мышц спины и т.д.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FBD5213D-C292-4285-A518-4F1B5CCF437B}" type="parTrans" cxnId="{E9124C26-DFE4-47BB-ACCC-8ED1F92E758E}">
      <dgm:prSet/>
      <dgm:spPr/>
      <dgm:t>
        <a:bodyPr/>
        <a:lstStyle/>
        <a:p>
          <a:endParaRPr lang="ru-RU"/>
        </a:p>
      </dgm:t>
    </dgm:pt>
    <dgm:pt modelId="{6E268D64-153C-4AA6-B705-C20F56726047}" type="sibTrans" cxnId="{E9124C26-DFE4-47BB-ACCC-8ED1F92E758E}">
      <dgm:prSet/>
      <dgm:spPr/>
      <dgm:t>
        <a:bodyPr/>
        <a:lstStyle/>
        <a:p>
          <a:endParaRPr lang="ru-RU"/>
        </a:p>
      </dgm:t>
    </dgm:pt>
    <dgm:pt modelId="{11E7D985-049A-424D-869C-5E1B0034B80C}">
      <dgm:prSet phldrT="[Текст]" custT="1"/>
      <dgm:spPr/>
      <dgm:t>
        <a:bodyPr/>
        <a:lstStyle/>
        <a:p>
          <a:r>
            <a:rPr lang="ru-RU" sz="2000" dirty="0" smtClean="0"/>
            <a:t>По направленности на развитие физических качеств</a:t>
          </a:r>
          <a:endParaRPr lang="ru-RU" sz="2000" dirty="0"/>
        </a:p>
      </dgm:t>
    </dgm:pt>
    <dgm:pt modelId="{1697D566-E517-474C-8A56-A6ECFF0678DC}" type="parTrans" cxnId="{AA5DC303-BF88-4C84-A8E0-5C9A4C0BF2B9}">
      <dgm:prSet/>
      <dgm:spPr/>
      <dgm:t>
        <a:bodyPr/>
        <a:lstStyle/>
        <a:p>
          <a:endParaRPr lang="ru-RU"/>
        </a:p>
      </dgm:t>
    </dgm:pt>
    <dgm:pt modelId="{59AD7889-7034-4A52-AC9B-27E4EF435139}" type="sibTrans" cxnId="{AA5DC303-BF88-4C84-A8E0-5C9A4C0BF2B9}">
      <dgm:prSet/>
      <dgm:spPr/>
      <dgm:t>
        <a:bodyPr/>
        <a:lstStyle/>
        <a:p>
          <a:endParaRPr lang="ru-RU"/>
        </a:p>
      </dgm:t>
    </dgm:pt>
    <dgm:pt modelId="{A4C9542B-1EEE-45D7-9424-8923F22AFDD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Скорости, выносливости, силы, гибкости, координационных способностей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01B42642-27D3-40C1-B53F-DD05BF7C9BA9}" type="parTrans" cxnId="{C247CF88-2431-4347-B8B0-20DE2747626A}">
      <dgm:prSet/>
      <dgm:spPr/>
      <dgm:t>
        <a:bodyPr/>
        <a:lstStyle/>
        <a:p>
          <a:endParaRPr lang="ru-RU"/>
        </a:p>
      </dgm:t>
    </dgm:pt>
    <dgm:pt modelId="{5EF33E9B-86D8-4F4A-995F-6CF7F2CE1204}" type="sibTrans" cxnId="{C247CF88-2431-4347-B8B0-20DE2747626A}">
      <dgm:prSet/>
      <dgm:spPr/>
      <dgm:t>
        <a:bodyPr/>
        <a:lstStyle/>
        <a:p>
          <a:endParaRPr lang="ru-RU"/>
        </a:p>
      </dgm:t>
    </dgm:pt>
    <dgm:pt modelId="{38A830F1-842C-4716-9ABC-2BBFB689B713}">
      <dgm:prSet phldrT="[Текст]"/>
      <dgm:spPr/>
      <dgm:t>
        <a:bodyPr/>
        <a:lstStyle/>
        <a:p>
          <a:r>
            <a:rPr lang="ru-RU" dirty="0" smtClean="0"/>
            <a:t>По признаку использования предметов</a:t>
          </a:r>
          <a:endParaRPr lang="ru-RU" dirty="0"/>
        </a:p>
      </dgm:t>
    </dgm:pt>
    <dgm:pt modelId="{33052970-DDB8-4838-826E-D4715306338C}" type="parTrans" cxnId="{07D0E9E1-D196-474A-95A0-D421409CB375}">
      <dgm:prSet/>
      <dgm:spPr/>
      <dgm:t>
        <a:bodyPr/>
        <a:lstStyle/>
        <a:p>
          <a:endParaRPr lang="ru-RU"/>
        </a:p>
      </dgm:t>
    </dgm:pt>
    <dgm:pt modelId="{1069590F-C343-4AE1-BCE9-E3E1B9512D96}" type="sibTrans" cxnId="{07D0E9E1-D196-474A-95A0-D421409CB375}">
      <dgm:prSet/>
      <dgm:spPr/>
      <dgm:t>
        <a:bodyPr/>
        <a:lstStyle/>
        <a:p>
          <a:endParaRPr lang="ru-RU"/>
        </a:p>
      </dgm:t>
    </dgm:pt>
    <dgm:pt modelId="{F9E24D46-D60B-43DC-B52A-A105088F2D1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Палки, кегли, кубики и т.д.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4FF3BFA6-A68B-48E3-B492-48A9C90DDE04}" type="parTrans" cxnId="{9F5C8A62-67C3-4F87-9F61-EF6B200D12ED}">
      <dgm:prSet/>
      <dgm:spPr/>
      <dgm:t>
        <a:bodyPr/>
        <a:lstStyle/>
        <a:p>
          <a:endParaRPr lang="ru-RU"/>
        </a:p>
      </dgm:t>
    </dgm:pt>
    <dgm:pt modelId="{2D8A6678-CC88-41E5-AC6B-2A74A4F630E2}" type="sibTrans" cxnId="{9F5C8A62-67C3-4F87-9F61-EF6B200D12ED}">
      <dgm:prSet/>
      <dgm:spPr/>
      <dgm:t>
        <a:bodyPr/>
        <a:lstStyle/>
        <a:p>
          <a:endParaRPr lang="ru-RU"/>
        </a:p>
      </dgm:t>
    </dgm:pt>
    <dgm:pt modelId="{F33729B1-6F84-4CEC-A1B9-CE83D82E3327}" type="pres">
      <dgm:prSet presAssocID="{5CC3B1D6-472C-4130-9A61-34777C6680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45253-91E4-40C9-B7DE-8AD8FA3C84E2}" type="pres">
      <dgm:prSet presAssocID="{D664D4E1-C6CB-489B-86CC-CCD482F1FCAC}" presName="composite" presStyleCnt="0"/>
      <dgm:spPr/>
    </dgm:pt>
    <dgm:pt modelId="{97C6F3C4-7CF7-4FBE-9492-8A9CC838FE6E}" type="pres">
      <dgm:prSet presAssocID="{D664D4E1-C6CB-489B-86CC-CCD482F1FCA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DDCF9-5F0C-4D06-8976-326C7370AF11}" type="pres">
      <dgm:prSet presAssocID="{D664D4E1-C6CB-489B-86CC-CCD482F1FCA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94501-A519-45C1-919D-C727CE7BB201}" type="pres">
      <dgm:prSet presAssocID="{A4F424F8-4296-424F-9516-D329717503CC}" presName="space" presStyleCnt="0"/>
      <dgm:spPr/>
    </dgm:pt>
    <dgm:pt modelId="{DCA7ACC2-AE98-4301-8297-F118A8E1B1C7}" type="pres">
      <dgm:prSet presAssocID="{11E7D985-049A-424D-869C-5E1B0034B80C}" presName="composite" presStyleCnt="0"/>
      <dgm:spPr/>
    </dgm:pt>
    <dgm:pt modelId="{21EE4DB3-02C1-4D71-B2BA-1FFA59C6912F}" type="pres">
      <dgm:prSet presAssocID="{11E7D985-049A-424D-869C-5E1B0034B80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8766B-CB58-400D-88B1-461B0C8AE0DF}" type="pres">
      <dgm:prSet presAssocID="{11E7D985-049A-424D-869C-5E1B0034B80C}" presName="desTx" presStyleLbl="alignAccFollowNode1" presStyleIdx="1" presStyleCnt="3" custScaleX="9846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5B390-084C-444B-AE27-70436E7B0479}" type="pres">
      <dgm:prSet presAssocID="{59AD7889-7034-4A52-AC9B-27E4EF435139}" presName="space" presStyleCnt="0"/>
      <dgm:spPr/>
    </dgm:pt>
    <dgm:pt modelId="{B57EF5A0-AFD9-41B6-86BB-7E3CE7007BC7}" type="pres">
      <dgm:prSet presAssocID="{38A830F1-842C-4716-9ABC-2BBFB689B713}" presName="composite" presStyleCnt="0"/>
      <dgm:spPr/>
    </dgm:pt>
    <dgm:pt modelId="{2FD476BB-C08C-4173-B128-1DEA804110EE}" type="pres">
      <dgm:prSet presAssocID="{38A830F1-842C-4716-9ABC-2BBFB689B71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C5A12-5CDA-4CF7-838C-E5A5B8231898}" type="pres">
      <dgm:prSet presAssocID="{38A830F1-842C-4716-9ABC-2BBFB689B71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124C26-DFE4-47BB-ACCC-8ED1F92E758E}" srcId="{D664D4E1-C6CB-489B-86CC-CCD482F1FCAC}" destId="{2E815E3F-4B09-413F-9697-685875DC8BBB}" srcOrd="0" destOrd="0" parTransId="{FBD5213D-C292-4285-A518-4F1B5CCF437B}" sibTransId="{6E268D64-153C-4AA6-B705-C20F56726047}"/>
    <dgm:cxn modelId="{E6E8A9C6-FBC2-480A-B17C-BE1544BF54BC}" type="presOf" srcId="{11E7D985-049A-424D-869C-5E1B0034B80C}" destId="{21EE4DB3-02C1-4D71-B2BA-1FFA59C6912F}" srcOrd="0" destOrd="0" presId="urn:microsoft.com/office/officeart/2005/8/layout/hList1"/>
    <dgm:cxn modelId="{145B7D18-7598-4FF4-A9D2-90EE3A2EE795}" srcId="{5CC3B1D6-472C-4130-9A61-34777C6680C8}" destId="{D664D4E1-C6CB-489B-86CC-CCD482F1FCAC}" srcOrd="0" destOrd="0" parTransId="{B371BC1F-F6A5-43B4-9B4E-7336FD66EE41}" sibTransId="{A4F424F8-4296-424F-9516-D329717503CC}"/>
    <dgm:cxn modelId="{C247CF88-2431-4347-B8B0-20DE2747626A}" srcId="{11E7D985-049A-424D-869C-5E1B0034B80C}" destId="{A4C9542B-1EEE-45D7-9424-8923F22AFDDC}" srcOrd="0" destOrd="0" parTransId="{01B42642-27D3-40C1-B53F-DD05BF7C9BA9}" sibTransId="{5EF33E9B-86D8-4F4A-995F-6CF7F2CE1204}"/>
    <dgm:cxn modelId="{C723BB9D-07A5-4C05-BF02-6E11503C88BF}" type="presOf" srcId="{38A830F1-842C-4716-9ABC-2BBFB689B713}" destId="{2FD476BB-C08C-4173-B128-1DEA804110EE}" srcOrd="0" destOrd="0" presId="urn:microsoft.com/office/officeart/2005/8/layout/hList1"/>
    <dgm:cxn modelId="{AA5DC303-BF88-4C84-A8E0-5C9A4C0BF2B9}" srcId="{5CC3B1D6-472C-4130-9A61-34777C6680C8}" destId="{11E7D985-049A-424D-869C-5E1B0034B80C}" srcOrd="1" destOrd="0" parTransId="{1697D566-E517-474C-8A56-A6ECFF0678DC}" sibTransId="{59AD7889-7034-4A52-AC9B-27E4EF435139}"/>
    <dgm:cxn modelId="{1F1AB989-664B-4582-9CB7-6756F2B92F3D}" type="presOf" srcId="{A4C9542B-1EEE-45D7-9424-8923F22AFDDC}" destId="{9C28766B-CB58-400D-88B1-461B0C8AE0DF}" srcOrd="0" destOrd="0" presId="urn:microsoft.com/office/officeart/2005/8/layout/hList1"/>
    <dgm:cxn modelId="{220CC6A7-61CB-47EA-8AE5-34DE0367A816}" type="presOf" srcId="{2E815E3F-4B09-413F-9697-685875DC8BBB}" destId="{F87DDCF9-5F0C-4D06-8976-326C7370AF11}" srcOrd="0" destOrd="0" presId="urn:microsoft.com/office/officeart/2005/8/layout/hList1"/>
    <dgm:cxn modelId="{57490212-A0CF-49DC-8642-E6C52B9CAD85}" type="presOf" srcId="{F9E24D46-D60B-43DC-B52A-A105088F2D18}" destId="{480C5A12-5CDA-4CF7-838C-E5A5B8231898}" srcOrd="0" destOrd="0" presId="urn:microsoft.com/office/officeart/2005/8/layout/hList1"/>
    <dgm:cxn modelId="{131B739E-3B69-4A3D-AA75-EA0F1951750F}" type="presOf" srcId="{D664D4E1-C6CB-489B-86CC-CCD482F1FCAC}" destId="{97C6F3C4-7CF7-4FBE-9492-8A9CC838FE6E}" srcOrd="0" destOrd="0" presId="urn:microsoft.com/office/officeart/2005/8/layout/hList1"/>
    <dgm:cxn modelId="{07D0E9E1-D196-474A-95A0-D421409CB375}" srcId="{5CC3B1D6-472C-4130-9A61-34777C6680C8}" destId="{38A830F1-842C-4716-9ABC-2BBFB689B713}" srcOrd="2" destOrd="0" parTransId="{33052970-DDB8-4838-826E-D4715306338C}" sibTransId="{1069590F-C343-4AE1-BCE9-E3E1B9512D96}"/>
    <dgm:cxn modelId="{5A0786A1-A00B-4B45-810F-1DE68CF5210B}" type="presOf" srcId="{5CC3B1D6-472C-4130-9A61-34777C6680C8}" destId="{F33729B1-6F84-4CEC-A1B9-CE83D82E3327}" srcOrd="0" destOrd="0" presId="urn:microsoft.com/office/officeart/2005/8/layout/hList1"/>
    <dgm:cxn modelId="{9F5C8A62-67C3-4F87-9F61-EF6B200D12ED}" srcId="{38A830F1-842C-4716-9ABC-2BBFB689B713}" destId="{F9E24D46-D60B-43DC-B52A-A105088F2D18}" srcOrd="0" destOrd="0" parTransId="{4FF3BFA6-A68B-48E3-B492-48A9C90DDE04}" sibTransId="{2D8A6678-CC88-41E5-AC6B-2A74A4F630E2}"/>
    <dgm:cxn modelId="{3B09F5B2-6BDE-4DAB-B3A0-8B4B3012025C}" type="presParOf" srcId="{F33729B1-6F84-4CEC-A1B9-CE83D82E3327}" destId="{E6745253-91E4-40C9-B7DE-8AD8FA3C84E2}" srcOrd="0" destOrd="0" presId="urn:microsoft.com/office/officeart/2005/8/layout/hList1"/>
    <dgm:cxn modelId="{34AC9160-46A7-4A7E-AFD6-9EAB40B2D357}" type="presParOf" srcId="{E6745253-91E4-40C9-B7DE-8AD8FA3C84E2}" destId="{97C6F3C4-7CF7-4FBE-9492-8A9CC838FE6E}" srcOrd="0" destOrd="0" presId="urn:microsoft.com/office/officeart/2005/8/layout/hList1"/>
    <dgm:cxn modelId="{ED4A4B59-C111-495A-A451-BF31F0FA37D1}" type="presParOf" srcId="{E6745253-91E4-40C9-B7DE-8AD8FA3C84E2}" destId="{F87DDCF9-5F0C-4D06-8976-326C7370AF11}" srcOrd="1" destOrd="0" presId="urn:microsoft.com/office/officeart/2005/8/layout/hList1"/>
    <dgm:cxn modelId="{17313681-AF84-456C-A60A-5CA237DCFF1A}" type="presParOf" srcId="{F33729B1-6F84-4CEC-A1B9-CE83D82E3327}" destId="{8C294501-A519-45C1-919D-C727CE7BB201}" srcOrd="1" destOrd="0" presId="urn:microsoft.com/office/officeart/2005/8/layout/hList1"/>
    <dgm:cxn modelId="{A6076B9E-0BCC-4416-A02A-BE52FF691BE6}" type="presParOf" srcId="{F33729B1-6F84-4CEC-A1B9-CE83D82E3327}" destId="{DCA7ACC2-AE98-4301-8297-F118A8E1B1C7}" srcOrd="2" destOrd="0" presId="urn:microsoft.com/office/officeart/2005/8/layout/hList1"/>
    <dgm:cxn modelId="{833A8F23-F631-421C-9886-AE73236768F0}" type="presParOf" srcId="{DCA7ACC2-AE98-4301-8297-F118A8E1B1C7}" destId="{21EE4DB3-02C1-4D71-B2BA-1FFA59C6912F}" srcOrd="0" destOrd="0" presId="urn:microsoft.com/office/officeart/2005/8/layout/hList1"/>
    <dgm:cxn modelId="{929ECC52-8107-49B9-9478-4A7B85CC3AC3}" type="presParOf" srcId="{DCA7ACC2-AE98-4301-8297-F118A8E1B1C7}" destId="{9C28766B-CB58-400D-88B1-461B0C8AE0DF}" srcOrd="1" destOrd="0" presId="urn:microsoft.com/office/officeart/2005/8/layout/hList1"/>
    <dgm:cxn modelId="{5A746992-E0B1-4147-82B4-4D7FEAB4A7B5}" type="presParOf" srcId="{F33729B1-6F84-4CEC-A1B9-CE83D82E3327}" destId="{5CE5B390-084C-444B-AE27-70436E7B0479}" srcOrd="3" destOrd="0" presId="urn:microsoft.com/office/officeart/2005/8/layout/hList1"/>
    <dgm:cxn modelId="{68E85A77-B4AC-48FD-AB5C-3E50AB4353B3}" type="presParOf" srcId="{F33729B1-6F84-4CEC-A1B9-CE83D82E3327}" destId="{B57EF5A0-AFD9-41B6-86BB-7E3CE7007BC7}" srcOrd="4" destOrd="0" presId="urn:microsoft.com/office/officeart/2005/8/layout/hList1"/>
    <dgm:cxn modelId="{25C8A768-818F-4B96-A14E-B907BF196808}" type="presParOf" srcId="{B57EF5A0-AFD9-41B6-86BB-7E3CE7007BC7}" destId="{2FD476BB-C08C-4173-B128-1DEA804110EE}" srcOrd="0" destOrd="0" presId="urn:microsoft.com/office/officeart/2005/8/layout/hList1"/>
    <dgm:cxn modelId="{8532B0CC-EBB2-4CFD-BF13-2FFA7BE6B135}" type="presParOf" srcId="{B57EF5A0-AFD9-41B6-86BB-7E3CE7007BC7}" destId="{480C5A12-5CDA-4CF7-838C-E5A5B8231898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C389-9683-484C-AE88-C581A8FF4D00}" type="datetimeFigureOut">
              <a:rPr lang="ru-RU" smtClean="0"/>
              <a:pPr/>
              <a:t>14.12.2023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59C6-D0B0-4FBF-A734-495EAD1BAB7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C389-9683-484C-AE88-C581A8FF4D00}" type="datetimeFigureOut">
              <a:rPr lang="ru-RU" smtClean="0"/>
              <a:pPr/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59C6-D0B0-4FBF-A734-495EAD1BAB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C389-9683-484C-AE88-C581A8FF4D00}" type="datetimeFigureOut">
              <a:rPr lang="ru-RU" smtClean="0"/>
              <a:pPr/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59C6-D0B0-4FBF-A734-495EAD1BAB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C389-9683-484C-AE88-C581A8FF4D00}" type="datetimeFigureOut">
              <a:rPr lang="ru-RU" smtClean="0"/>
              <a:pPr/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59C6-D0B0-4FBF-A734-495EAD1BAB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C389-9683-484C-AE88-C581A8FF4D00}" type="datetimeFigureOut">
              <a:rPr lang="ru-RU" smtClean="0"/>
              <a:pPr/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CBA59C6-D0B0-4FBF-A734-495EAD1BAB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C389-9683-484C-AE88-C581A8FF4D00}" type="datetimeFigureOut">
              <a:rPr lang="ru-RU" smtClean="0"/>
              <a:pPr/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59C6-D0B0-4FBF-A734-495EAD1BAB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C389-9683-484C-AE88-C581A8FF4D00}" type="datetimeFigureOut">
              <a:rPr lang="ru-RU" smtClean="0"/>
              <a:pPr/>
              <a:t>14.12.2023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59C6-D0B0-4FBF-A734-495EAD1BAB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C389-9683-484C-AE88-C581A8FF4D00}" type="datetimeFigureOut">
              <a:rPr lang="ru-RU" smtClean="0"/>
              <a:pPr/>
              <a:t>14.12.2023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59C6-D0B0-4FBF-A734-495EAD1BAB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C389-9683-484C-AE88-C581A8FF4D00}" type="datetimeFigureOut">
              <a:rPr lang="ru-RU" smtClean="0"/>
              <a:pPr/>
              <a:t>14.12.2023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59C6-D0B0-4FBF-A734-495EAD1BAB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C389-9683-484C-AE88-C581A8FF4D00}" type="datetimeFigureOut">
              <a:rPr lang="ru-RU" smtClean="0"/>
              <a:pPr/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59C6-D0B0-4FBF-A734-495EAD1BAB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C389-9683-484C-AE88-C581A8FF4D00}" type="datetimeFigureOut">
              <a:rPr lang="ru-RU" smtClean="0"/>
              <a:pPr/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59C6-D0B0-4FBF-A734-495EAD1BAB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23C389-9683-484C-AE88-C581A8FF4D00}" type="datetimeFigureOut">
              <a:rPr lang="ru-RU" smtClean="0"/>
              <a:pPr/>
              <a:t>14.12.2023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BA59C6-D0B0-4FBF-A734-495EAD1BAB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 bwMode="auto">
          <a:xfrm>
            <a:off x="357158" y="5429264"/>
            <a:ext cx="8392686" cy="785818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3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дошкольное образовательное учреждение «Детский сад №2»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3300" b="1" spc="-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300" b="1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</a:t>
            </a:r>
            <a:r>
              <a:rPr lang="ru-RU" sz="3300" b="1" strike="noStrike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бщеразвивающие</a:t>
            </a:r>
            <a:r>
              <a:rPr lang="ru-RU" sz="3300" b="1" strike="noStrike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  </a:t>
            </a:r>
            <a:r>
              <a:rPr lang="ru-RU" sz="3300" b="1" strike="noStrike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упражнения в дошкольном учреждении. </a:t>
            </a:r>
            <a:endParaRPr lang="ru-RU" sz="3300" b="1" strike="noStrike" spc="-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spc="-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Консультация для педагогов.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trike="noStrike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trike="noStrike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trike="noStrike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trike="noStrike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spc="-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Подготовила </a:t>
            </a:r>
            <a:r>
              <a:rPr lang="ru-RU" sz="2000" b="1" spc="-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инструктор по физической культуре Киселёва Н.А.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trike="noStrike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trike="noStrike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trike="noStrike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trike="noStrike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trike="noStrike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trike="noStrike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trike="noStrike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strike="noStrike" spc="-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300" b="0" strike="noStrike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Объект 3"/>
          <p:cNvPicPr/>
          <p:nvPr/>
        </p:nvPicPr>
        <p:blipFill>
          <a:blip r:embed="rId2"/>
          <a:stretch/>
        </p:blipFill>
        <p:spPr bwMode="auto">
          <a:xfrm rot="10800000" flipV="1">
            <a:off x="1571604" y="2928934"/>
            <a:ext cx="5572164" cy="2428892"/>
          </a:xfrm>
          <a:prstGeom prst="round2DiagRect">
            <a:avLst>
              <a:gd name="adj1" fmla="val 16667"/>
              <a:gd name="adj2" fmla="val 3972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 bwMode="auto">
          <a:xfrm>
            <a:off x="468000" y="407880"/>
            <a:ext cx="7792920" cy="860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ТЕРМИНЫ ОБЩЕРАЗВИВАЮЩИХ УПРАЖНЕНИЙ</a:t>
            </a:r>
            <a:r>
              <a:rPr sz="280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sz="280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endParaRPr lang="en-US" sz="2800" b="0" strike="noStrike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7" name="TextShape 2"/>
          <p:cNvSpPr txBox="1"/>
          <p:nvPr/>
        </p:nvSpPr>
        <p:spPr bwMode="auto">
          <a:xfrm>
            <a:off x="179280" y="1341000"/>
            <a:ext cx="8785440" cy="51087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7000"/>
          </a:bodyPr>
          <a:lstStyle/>
          <a:p>
            <a:pPr marL="257040" indent="-25704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Стойка</a:t>
            </a:r>
            <a:r>
              <a:rPr lang="ru-RU" sz="24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– означает стойку на ногах, на всей стопе: </a:t>
            </a:r>
            <a:endParaRPr lang="en-US" sz="2400" b="0" strike="noStrike" spc="-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marL="257040" indent="-25704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Основная стойка</a:t>
            </a:r>
            <a:r>
              <a:rPr lang="ru-RU" sz="24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- соответствует строевой стойке. Узкая стойка ноги врозь, стойка ноги врозь, широкая стойка ноги </a:t>
            </a:r>
            <a:r>
              <a:rPr lang="ru-RU" sz="2400" b="0" strike="noStrike" spc="-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врозь,стойка </a:t>
            </a:r>
            <a:r>
              <a:rPr lang="ru-RU" sz="24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на коленях.</a:t>
            </a:r>
            <a:endParaRPr lang="en-US" sz="2400" b="0" strike="noStrike" spc="-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marL="257040" indent="-25704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Присед</a:t>
            </a:r>
            <a:r>
              <a:rPr lang="ru-RU" sz="24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- положение тела на согнутых </a:t>
            </a:r>
            <a:r>
              <a:rPr lang="ru-RU" sz="2400" b="0" strike="noStrike" spc="-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ногах.</a:t>
            </a:r>
            <a:endParaRPr lang="en-US" sz="2400" b="0" strike="noStrike" spc="-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marL="257040" indent="-25704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Полу-присед</a:t>
            </a:r>
            <a:r>
              <a:rPr lang="ru-RU" sz="24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– положение на не полностью согнутых ногах с опорой на всю стопу</a:t>
            </a:r>
            <a:r>
              <a:rPr lang="ru-RU" sz="2400" b="0" strike="noStrike" spc="-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  <a:p>
            <a:pPr marL="257040" indent="-25704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b="0" strike="noStrike" spc="-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marL="257040" indent="-25704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Объект 3" descr="http://web-local.rudn.ru/web-local/prep/rj/files.php?f=prep_82893235d8565d14770ae46addecd6c5"/>
          <p:cNvPicPr/>
          <p:nvPr/>
        </p:nvPicPr>
        <p:blipFill>
          <a:blip r:embed="rId2"/>
          <a:stretch/>
        </p:blipFill>
        <p:spPr bwMode="auto">
          <a:xfrm>
            <a:off x="1071538" y="4214818"/>
            <a:ext cx="6572296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 bwMode="auto">
          <a:xfrm>
            <a:off x="468000" y="407880"/>
            <a:ext cx="7792920" cy="860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en-US" sz="2800" b="0" strike="noStrike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7" name="TextShape 2"/>
          <p:cNvSpPr txBox="1"/>
          <p:nvPr/>
        </p:nvSpPr>
        <p:spPr bwMode="auto">
          <a:xfrm>
            <a:off x="214282" y="285728"/>
            <a:ext cx="8750438" cy="6164032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7000"/>
          </a:bodyPr>
          <a:lstStyle/>
          <a:p>
            <a:pPr marL="257040" indent="-25704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trike="noStrike" spc="-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Сед</a:t>
            </a:r>
            <a:r>
              <a:rPr lang="ru-RU" sz="2400" b="0" strike="noStrike" spc="-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-  сидя без дополнительной опоры. Наличие существенной опоры руками определяет такие положения как «упор» сидя, «упор» сидя углом.</a:t>
            </a:r>
            <a:endParaRPr lang="en-US" sz="2400" b="0" strike="noStrike" spc="-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marL="257040" indent="-25704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Объект 3" descr="http://web-local.rudn.ru/web-local/prep/rj/files.php?f=prep_c9623d0bb33268f1d24ddb6a1d371ad3"/>
          <p:cNvPicPr/>
          <p:nvPr/>
        </p:nvPicPr>
        <p:blipFill>
          <a:blip r:embed="rId2"/>
          <a:stretch/>
        </p:blipFill>
        <p:spPr bwMode="auto">
          <a:xfrm>
            <a:off x="857224" y="1857364"/>
            <a:ext cx="7215238" cy="45243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 bwMode="auto">
          <a:xfrm>
            <a:off x="468360" y="196920"/>
            <a:ext cx="8280360" cy="37878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spc="-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Наклон</a:t>
            </a:r>
            <a:r>
              <a:rPr lang="ru-RU" sz="2000" spc="-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 - сгибание тела в тазобедренных суставах вперед, назад, в стороны. Различают: наклон, наклон прогнувшись, наклон назад касаясь, наклон в широкой стойке, наклон с захватом и др.</a:t>
            </a:r>
            <a:endParaRPr lang="en-US" sz="2000" spc="-1" dirty="0">
              <a:solidFill>
                <a:schemeClr val="accent6">
                  <a:lumMod val="50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strike="noStrike" spc="-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Упоры </a:t>
            </a:r>
            <a:r>
              <a:rPr lang="ru-RU" sz="20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- положение тела, при котором плечи находятся выше точек опоры. Упоры делятся на: простые и смешанные.</a:t>
            </a:r>
            <a:endParaRPr lang="en-US" sz="2000" b="0" strike="noStrike" spc="-1" dirty="0">
              <a:solidFill>
                <a:schemeClr val="accent6">
                  <a:lumMod val="50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Упоры простые</a:t>
            </a:r>
            <a:r>
              <a:rPr lang="ru-RU" sz="20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b="0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-</a:t>
            </a:r>
            <a:r>
              <a:rPr lang="ru-RU" sz="20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опора выполняется только руками:  упор, упор углом,  горизонтальный упор.</a:t>
            </a:r>
            <a:endParaRPr lang="en-US" sz="2000" b="0" strike="noStrike" spc="-1" dirty="0">
              <a:solidFill>
                <a:schemeClr val="accent6">
                  <a:lumMod val="50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Упоры смешанные </a:t>
            </a:r>
            <a:r>
              <a:rPr lang="ru-RU" sz="2000" b="0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- </a:t>
            </a:r>
            <a:r>
              <a:rPr lang="ru-RU" sz="20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если опора выполняется руками и другой частью тела:</a:t>
            </a:r>
            <a:endParaRPr lang="en-US" sz="2000" b="0" strike="noStrike" spc="-1" dirty="0">
              <a:solidFill>
                <a:schemeClr val="accent6">
                  <a:lumMod val="50000"/>
                </a:schemeClr>
              </a:solidFill>
              <a:latin typeface="Century Gothic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упор присев, «упор» лежа, «упор» лежа сзади, «упор» лежа на предплечьях, «упор» стоя согнувшись, «упор» на правом (левом) колене и др</a:t>
            </a:r>
            <a:r>
              <a:rPr lang="ru-RU" sz="2000" b="0" strike="noStrike" spc="-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.;</a:t>
            </a:r>
            <a:endParaRPr lang="en-US" sz="2000" b="0" strike="noStrike" spc="-1" dirty="0">
              <a:solidFill>
                <a:schemeClr val="accent6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3" name="Объект 3" descr="http://web-local.rudn.ru/web-local/prep/rj/files.php?f=prep_1618abadc5aafd6c7900388bce64002b"/>
          <p:cNvPicPr/>
          <p:nvPr/>
        </p:nvPicPr>
        <p:blipFill>
          <a:blip r:embed="rId2"/>
          <a:stretch/>
        </p:blipFill>
        <p:spPr bwMode="auto">
          <a:xfrm>
            <a:off x="1357290" y="3643314"/>
            <a:ext cx="6929486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 bwMode="auto">
          <a:xfrm>
            <a:off x="468360" y="196920"/>
            <a:ext cx="8280360" cy="15718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trike="noStrike" spc="-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Выпад </a:t>
            </a:r>
            <a:r>
              <a:rPr lang="ru-RU" sz="24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- положение или движение с выставлением ноги в различных направлениях с одновременным ее сгибанием, наклонный выпад, выпад вправо (влево) с наклоном, глубокий выпад, выпад левой вправо</a:t>
            </a:r>
            <a:r>
              <a:rPr lang="ru-RU" sz="2400" b="0" strike="noStrike" spc="-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400" b="0" strike="noStrike" spc="-1" dirty="0">
              <a:solidFill>
                <a:schemeClr val="accent6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3" name="Объект 3" descr="http://web-local.rudn.ru/web-local/prep/rj/files.php?f=prep_fad2a53ee6cbd69d00862eca5c1e396c"/>
          <p:cNvPicPr/>
          <p:nvPr/>
        </p:nvPicPr>
        <p:blipFill>
          <a:blip r:embed="rId2"/>
          <a:stretch/>
        </p:blipFill>
        <p:spPr bwMode="auto">
          <a:xfrm>
            <a:off x="1142976" y="2000240"/>
            <a:ext cx="6715172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 bwMode="auto">
          <a:xfrm>
            <a:off x="468360" y="196920"/>
            <a:ext cx="8280360" cy="4638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0" strike="noStrike" spc="-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400" b="0" strike="noStrike" spc="-1" dirty="0">
              <a:solidFill>
                <a:schemeClr val="accent6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3" name="Объект 3" descr="http://web-local.rudn.ru/web-local/prep/rj/files.php?f=prep_1ec7e6921734adcf0ec572461e788ed7"/>
          <p:cNvPicPr/>
          <p:nvPr/>
        </p:nvPicPr>
        <p:blipFill>
          <a:blip r:embed="rId2"/>
          <a:stretch/>
        </p:blipFill>
        <p:spPr bwMode="auto">
          <a:xfrm>
            <a:off x="642910" y="428604"/>
            <a:ext cx="7858180" cy="6026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 bwMode="auto">
          <a:xfrm>
            <a:off x="468000" y="407880"/>
            <a:ext cx="7792920" cy="860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ПОДБОР  </a:t>
            </a:r>
            <a:r>
              <a:rPr lang="ru-RU" sz="2800" b="0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УПРАЖНЕНИЙ</a:t>
            </a:r>
            <a:r>
              <a:rPr sz="280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sz="280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endParaRPr lang="en-US" sz="2800" b="0" strike="noStrike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7" name="TextShape 2"/>
          <p:cNvSpPr txBox="1"/>
          <p:nvPr/>
        </p:nvSpPr>
        <p:spPr bwMode="auto">
          <a:xfrm>
            <a:off x="179280" y="1341000"/>
            <a:ext cx="8785440" cy="51087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7000"/>
          </a:bodyPr>
          <a:lstStyle/>
          <a:p>
            <a:pPr marL="257040" indent="-25704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142984"/>
            <a:ext cx="8715436" cy="4524315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 подборе упражнений следует руководствоваться следующими правилами: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Упражнения должны оказывать разностороннее воздействие. Это особенно важно учитывать при составлении комплексов утренней гимнастики, спортивной разминки, в которые необходимо включать упражнения с участием в движениях всех частей тела. Чередовать упражнения необходимо по определенной схеме, составляющей одну серию.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Наряду с разносторонним воздействием на организм занимающихся ОРУ должны подбираться с учётом их локального влияния на развитие отдельных групп мышц или определенных физических качеств.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Правило «прогрессирования», составление комплекса ОРУ в форме «нарастания» эффекта от применения упражнения за счёт увеличения амплитуды и скорости движений, степени напряжения, количеством повторений. Это проявляется и в ходе выполнения одного упражнения, и одного или нескольких комплексов ОРУ. Каждое упражнение может усиливаться за счёт дополнительных действий. Нарастание нагрузки в комплексе ОРУ достигается включением более интенсивных упражнений в последующие серии и увеличением количества повторений. Постепенное привыкание (адаптация) к нагрузке от занятия к занятию при неизменном комплексе ОРУ свидетельствует о благотворном действии упражнений на организм и требует изменение комплекса в сторону его усложнения.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Гимнастический метод проведения ОРУ отличается строгой регламентацией движений, которая достигается с помощью четких указаний на исходное положение, направление и амплитуду движения, характер их выполнения. При подборе упражнений надо соблюдать правило гимнастической регламентации упражнений. К примеру, при наклонах вперед важно уточнить положение ног, так как при положении ног вместе или врозь, носками наружу или при параллельных стопах эффект будет различным. Меняется характер упражнения и от того, медленно или быстро выполняется наклон.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 bwMode="auto">
          <a:xfrm>
            <a:off x="468000" y="407880"/>
            <a:ext cx="7792920" cy="860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30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ДОЗИРОВКА ОРУ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sz="280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sz="280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endParaRPr lang="en-US" sz="2800" b="0" strike="noStrike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7" name="TextShape 2"/>
          <p:cNvSpPr txBox="1"/>
          <p:nvPr/>
        </p:nvSpPr>
        <p:spPr bwMode="auto">
          <a:xfrm>
            <a:off x="179280" y="1341000"/>
            <a:ext cx="8785440" cy="51087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7000"/>
          </a:bodyPr>
          <a:lstStyle/>
          <a:p>
            <a:pPr marL="257040" indent="-25704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142984"/>
            <a:ext cx="8715436" cy="4832092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Регулирование физической нагрузки при занятиях ОРУ осуществляется за счёт изменения:</a:t>
            </a:r>
          </a:p>
          <a:p>
            <a:pPr lvl="0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- числа упражнений (в зависимости от форм занятий ОРУ оно может быть разное);</a:t>
            </a:r>
          </a:p>
          <a:p>
            <a:pPr lvl="0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- содержания упражнений (движения отдельными частями тела оказывают меньшую нагрузку, чем упражнения с работой многих мышечных групп, силовые упражнения и упражнения на выносливость воздействуют сильнее, чем упражнения на гибкость);</a:t>
            </a:r>
          </a:p>
          <a:p>
            <a:pPr lvl="0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-интервалов отдыха между упражнениями (сокращение пауз для отдыха увеличивает нагрузку);</a:t>
            </a:r>
          </a:p>
          <a:p>
            <a:pPr lvl="0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-количества повторений (при проведении несложных ОРУ, укладывающихся в счёт «1-4» или «1-8» под музыку, как правило, каждое упражнение повторяют 4, 8, 12 или 16 раз. </a:t>
            </a:r>
          </a:p>
          <a:p>
            <a:pPr lvl="0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-положения (одно и то же упражнение с разными исходными положениями оказывают различную нагрузку. Дозировать упражнение исходя из общих правил учёта степени подготовленности занимающихся, их возраста, пола и задач, решаемых с данным контингентом. При индивидуальных занятиях регулировать нагрузку в зависимости от степени утомления. </a:t>
            </a:r>
          </a:p>
          <a:p>
            <a:pPr lvl="0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Дыхание тесно связано с движениями. Глубина и частота дыхания должны соответствовать потребностям организма в данный момент. Это сложная физиологическая функция организма осуществляется автоматически, хотя возможно и произвольно в акт дыхания. По мере возможности необходимо сочетать темп движений с дыханием.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 bwMode="auto">
          <a:xfrm>
            <a:off x="468360" y="333360"/>
            <a:ext cx="8424720" cy="503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/>
              <a:t/>
            </a:r>
            <a:br>
              <a:rPr/>
            </a:br>
            <a:endParaRPr lang="ru-RU" dirty="0" smtClean="0"/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0" strike="noStrike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Форма </a:t>
            </a:r>
            <a:r>
              <a:rPr lang="ru-RU" sz="3200" b="0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записи комплексов ОРУ</a:t>
            </a:r>
            <a:r>
              <a:rPr sz="320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sz="320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sz="320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sz="320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endParaRPr lang="en-US" sz="3200" b="0" strike="noStrike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119" name="Table 2"/>
          <p:cNvGraphicFramePr>
            <a:graphicFrameLocks/>
          </p:cNvGraphicFramePr>
          <p:nvPr/>
        </p:nvGraphicFramePr>
        <p:xfrm>
          <a:off x="500034" y="1191349"/>
          <a:ext cx="8072493" cy="5180595"/>
        </p:xfrm>
        <a:graphic>
          <a:graphicData uri="http://schemas.openxmlformats.org/drawingml/2006/table">
            <a:tbl>
              <a:tblPr/>
              <a:tblGrid>
                <a:gridCol w="436176"/>
                <a:gridCol w="1841700"/>
                <a:gridCol w="2474480"/>
                <a:gridCol w="1172789"/>
                <a:gridCol w="2147348"/>
              </a:tblGrid>
              <a:tr h="1616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№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п/п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Исходное положение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(из какого 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положения начинается упражнение)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Содержание упражнения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(что делать на конкретный счет)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Дозировка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Методические указания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(как выполняется упражнение, рисунки (фотографии))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901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1.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1305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2.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540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3…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685800" algn="l"/>
                          <a:tab pos="1371600" algn="l"/>
                          <a:tab pos="2057400" algn="l"/>
                          <a:tab pos="2743200" algn="l"/>
                          <a:tab pos="3429000" algn="l"/>
                          <a:tab pos="4114800" algn="l"/>
                          <a:tab pos="4800600" algn="l"/>
                          <a:tab pos="5486400" algn="l"/>
                          <a:tab pos="6172200" algn="l"/>
                          <a:tab pos="6858000" algn="l"/>
                          <a:tab pos="7543800" algn="l"/>
                          <a:tab pos="8229600" algn="l"/>
                          <a:tab pos="8915400" algn="l"/>
                          <a:tab pos="9601200" algn="l"/>
                          <a:tab pos="10287000" algn="l"/>
                        </a:tabLst>
                        <a:defRPr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 bwMode="auto">
          <a:xfrm>
            <a:off x="642910" y="333360"/>
            <a:ext cx="8032730" cy="13669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Ценность ОРУ </a:t>
            </a:r>
            <a:endParaRPr lang="en-US" sz="3200" b="0" strike="noStrike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6" name="CustomShape 2"/>
          <p:cNvSpPr/>
          <p:nvPr/>
        </p:nvSpPr>
        <p:spPr bwMode="auto">
          <a:xfrm>
            <a:off x="428596" y="2285992"/>
            <a:ext cx="8391404" cy="38847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560">
            <a:solidFill>
              <a:srgbClr val="4F81B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marL="11412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Упражнения легко дозируются, позволяют направленно и избирательно воздействовать на определённые группы мышц. Систематическое выполнение правильно подобранных упражнений значительно способствует повышению уровня здоровья, улучшению обмена веществ, работе органов кровообращения, дыхания, пищеварения, укреплению опорно-двигательного аппарата. Необходимо особо отметить благотворное влияние ОРУ на формирование правильной осанки обучающихся, а также на исправление её недостатков (сутуловатость, сколиозы и т.д.).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 bwMode="auto">
          <a:xfrm>
            <a:off x="642910" y="333360"/>
            <a:ext cx="8032730" cy="13669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0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ОБЩЕРАЗВИВАЮЩИЕ УПРАЖНЕНИЯ </a:t>
            </a:r>
            <a:endParaRPr lang="ru-RU" sz="3200" b="0" strike="noStrike" spc="-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0" strike="noStrike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(</a:t>
            </a:r>
            <a:r>
              <a:rPr lang="ru-RU" sz="3200" b="0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ОРУ)</a:t>
            </a:r>
            <a:endParaRPr lang="en-US" sz="3200" b="0" strike="noStrike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6" name="CustomShape 2"/>
          <p:cNvSpPr/>
          <p:nvPr/>
        </p:nvSpPr>
        <p:spPr bwMode="auto">
          <a:xfrm>
            <a:off x="324000" y="2690640"/>
            <a:ext cx="8496000" cy="19411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560">
            <a:solidFill>
              <a:srgbClr val="4F81B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114120"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0" strike="noStrike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400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О</a:t>
            </a:r>
            <a:r>
              <a:rPr lang="ru-RU" sz="2400" b="0" strike="noStrike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бщедоступные</a:t>
            </a:r>
            <a:r>
              <a:rPr lang="ru-RU" sz="2400" b="0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, несложные в техническом отношении элементарные  движения телом и его </a:t>
            </a:r>
            <a:r>
              <a:rPr lang="ru-RU" sz="2400" b="0" strike="noStrike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частями, направленные </a:t>
            </a:r>
            <a:r>
              <a:rPr lang="ru-RU" sz="2400" b="0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на оздоровительно-развивающее воздействие на организм.</a:t>
            </a:r>
            <a:endParaRPr lang="en-US" sz="2400" b="0" strike="noStrike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 bwMode="auto">
          <a:xfrm>
            <a:off x="571472" y="1928802"/>
            <a:ext cx="8072494" cy="24951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>
              <a:buClr>
                <a:srgbClr val="000000"/>
              </a:buClr>
              <a:buFont typeface="Wingdings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0" strike="noStrike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развитию </a:t>
            </a:r>
            <a:r>
              <a:rPr lang="ru-RU" sz="2400" b="0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и укреплению опорно-двигательного аппарата, </a:t>
            </a:r>
            <a:r>
              <a:rPr lang="ru-RU" sz="2400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с</a:t>
            </a:r>
            <a:r>
              <a:rPr lang="ru-RU" sz="2400" b="0" strike="noStrike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ердечно-сосудистой</a:t>
            </a:r>
            <a:r>
              <a:rPr lang="ru-RU" sz="2400" b="0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, дыхательной и нервной систем</a:t>
            </a:r>
            <a:r>
              <a:rPr lang="ru-RU" sz="2400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. </a:t>
            </a:r>
            <a:endParaRPr lang="ru-RU" sz="2400" spc="-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Times New Roman"/>
            </a:endParaRPr>
          </a:p>
          <a:p>
            <a:pPr>
              <a:buClr>
                <a:srgbClr val="000000"/>
              </a:buClr>
              <a:buFont typeface="Wingdings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улучшению показателей </a:t>
            </a:r>
            <a:r>
              <a:rPr lang="ru-RU" sz="2400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физического развития, работоспособности. </a:t>
            </a:r>
            <a:endParaRPr lang="en-US" sz="2400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3600" b="0" strike="noStrike" spc="-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99" name="CustomShape 3"/>
          <p:cNvSpPr/>
          <p:nvPr/>
        </p:nvSpPr>
        <p:spPr bwMode="auto">
          <a:xfrm>
            <a:off x="500034" y="357166"/>
            <a:ext cx="7959606" cy="5869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560">
            <a:solidFill>
              <a:srgbClr val="4F81B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             ОРУ </a:t>
            </a:r>
            <a:r>
              <a:rPr lang="ru-RU" sz="3200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способствуют :</a:t>
            </a:r>
            <a:endParaRPr lang="en-US" sz="3200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 bwMode="auto">
          <a:xfrm>
            <a:off x="611280" y="407520"/>
            <a:ext cx="7650000" cy="1040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0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Систематическое выполнение ОРУ </a:t>
            </a:r>
            <a:r>
              <a:rPr lang="ru-RU" sz="3200" b="0" strike="noStrike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3200" b="0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обеспечивает:</a:t>
            </a:r>
            <a:endParaRPr lang="en-US" sz="3200" b="0" strike="noStrike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1" name="CustomShape 2"/>
          <p:cNvSpPr/>
          <p:nvPr/>
        </p:nvSpPr>
        <p:spPr bwMode="auto">
          <a:xfrm>
            <a:off x="714348" y="2000240"/>
            <a:ext cx="7745292" cy="33052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560">
            <a:solidFill>
              <a:srgbClr val="4F81B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>
              <a:lnSpc>
                <a:spcPct val="170000"/>
              </a:lnSpc>
              <a:buClr>
                <a:srgbClr val="000000"/>
              </a:buClr>
              <a:buFont typeface="Wingdings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0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формирование базовой координации движений;</a:t>
            </a:r>
            <a:endParaRPr lang="en-US" sz="2000" b="0" strike="noStrike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70000"/>
              </a:lnSpc>
              <a:buClr>
                <a:srgbClr val="000000"/>
              </a:buClr>
              <a:buFont typeface="Wingdings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0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развитие физических качеств;</a:t>
            </a:r>
            <a:endParaRPr lang="en-US" sz="2000" b="0" strike="noStrike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70000"/>
              </a:lnSpc>
              <a:buClr>
                <a:srgbClr val="000000"/>
              </a:buClr>
              <a:buFont typeface="Wingdings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0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создаются двигательные предпосылки для освоения техники более сложных упражнений.</a:t>
            </a:r>
            <a:endParaRPr lang="en-US" sz="2000" b="0" strike="noStrike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70000"/>
              </a:lnSpc>
              <a:buClr>
                <a:srgbClr val="000000"/>
              </a:buClr>
              <a:buFont typeface="Wingdings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0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расширение двигательного опыта.</a:t>
            </a:r>
            <a:endParaRPr lang="en-US" sz="2000" b="0" strike="noStrike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70000"/>
              </a:lnSpc>
              <a:buClr>
                <a:srgbClr val="000000"/>
              </a:buClr>
              <a:buFont typeface="Wingdings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0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формирование культуры движений.</a:t>
            </a:r>
            <a:endParaRPr lang="en-US" sz="2000" b="0" strike="noStrike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 bwMode="auto">
          <a:xfrm>
            <a:off x="468360" y="407520"/>
            <a:ext cx="8424720" cy="1040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Классификация общеразвивающих упражнений</a:t>
            </a:r>
            <a:endParaRPr lang="en-US" sz="3200" b="0" strike="noStrike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3" name="TextShape 2"/>
          <p:cNvSpPr txBox="1"/>
          <p:nvPr/>
        </p:nvSpPr>
        <p:spPr bwMode="auto">
          <a:xfrm>
            <a:off x="468360" y="1752120"/>
            <a:ext cx="7991280" cy="4373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57040" indent="-257040">
              <a:lnSpc>
                <a:spcPct val="90000"/>
              </a:lnSpc>
              <a:spcBef>
                <a:spcPts val="825"/>
              </a:spcBef>
              <a:buClr>
                <a:srgbClr val="FF0000"/>
              </a:buCl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3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85720" y="1214422"/>
          <a:ext cx="857256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 bwMode="auto">
          <a:xfrm>
            <a:off x="468360" y="407520"/>
            <a:ext cx="8424720" cy="1040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Классификация общеразвивающих </a:t>
            </a:r>
            <a:r>
              <a:rPr lang="ru-RU" sz="3200" b="1" strike="noStrike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упражнений по анатомическому признаку</a:t>
            </a:r>
            <a:endParaRPr lang="en-US" sz="3200" b="0" strike="noStrike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3" name="TextShape 2"/>
          <p:cNvSpPr txBox="1"/>
          <p:nvPr/>
        </p:nvSpPr>
        <p:spPr bwMode="auto">
          <a:xfrm>
            <a:off x="468360" y="1752120"/>
            <a:ext cx="7991280" cy="4373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57040" indent="-257040">
              <a:lnSpc>
                <a:spcPct val="90000"/>
              </a:lnSpc>
              <a:spcBef>
                <a:spcPts val="825"/>
              </a:spcBef>
              <a:buClr>
                <a:srgbClr val="FF0000"/>
              </a:buCl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3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2071678"/>
            <a:ext cx="8143932" cy="397031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ыделение групп упражнений с преимущественным воздействием на различные части тела. Как свидетельствуют научные данные и практический опыт, при составлении комплекса необходимо руководствоваться следующими положениями: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1.	Первыми даются упражнения для развития мышц рук и плечевого пояса. Выполняются они обычно в медленном темпе.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2.	Упражнения для шеи.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3.	Далее следуют упражнения для развития мышц ног, чередуя упражнения для мышц ног и мышц спины, брюшного пресса и боковых мышц туловища, - тазового пояса, выполняемых из различных исходных положений.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Упражнения силового характера должны предшествовать упражнениям на растягивание.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4. Последними в комплексе используются упражнения, где участвуют основные группы мышц всего тела, выполняемые при большой амплитуде.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заключение используется так называемые скоростные упражнения (прыжки или бег на месте), после чего следует постепенно снижать нагрузку с замедлением темпа. В каждой группе можно выделить ряд упражнений более локального характера. Например, в группе упражнений для рук плечевого пояса существуют упражнения для пальцев, кистей, предплечий, плеч;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группе для ног и тазового пояса – упражнения для стопы, голени, бедра;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группе упражнений для туловища выделяют упражнения для мышц передней или задней поверхности туловища и т.д.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 bwMode="auto">
          <a:xfrm>
            <a:off x="468360" y="407520"/>
            <a:ext cx="8424720" cy="1040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3200" b="1" strike="noStrike" spc="-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Классификация </a:t>
            </a:r>
            <a:r>
              <a:rPr lang="ru-RU" sz="3200" b="1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общеразвивающих </a:t>
            </a:r>
            <a:r>
              <a:rPr lang="ru-RU" sz="3200" b="1" strike="noStrike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упражнений по направленности на развитие физических качеств</a:t>
            </a:r>
            <a:endParaRPr lang="en-US" sz="3200" b="0" strike="noStrike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3" name="TextShape 2"/>
          <p:cNvSpPr txBox="1"/>
          <p:nvPr/>
        </p:nvSpPr>
        <p:spPr bwMode="auto">
          <a:xfrm>
            <a:off x="468360" y="1752120"/>
            <a:ext cx="7991280" cy="4373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57040" indent="-257040">
              <a:lnSpc>
                <a:spcPct val="90000"/>
              </a:lnSpc>
              <a:spcBef>
                <a:spcPts val="825"/>
              </a:spcBef>
              <a:buClr>
                <a:srgbClr val="FF0000"/>
              </a:buCl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3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2500306"/>
            <a:ext cx="8429684" cy="369331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Классификация упражнений по анатомическому признаку дополняется указаниями на характер их физиологического воздействия на организм занимающихся. Имеется в виду преимущественное влияние упражнений на развитие силы, быстроты, гибкости, выносливости.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Форму ОРУ определяют основные движения в суставах: сгибание, разгибание, приведение, отведение, круговые движения, повороты.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Характер упражнений во многом зависит от системы напряжения и расслабления мышц, быстроты движений и внешне проявляется как плавные, равномерные движения или движения с ускорением или замедлением, рывки, взмахи.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 bwMode="auto">
          <a:xfrm>
            <a:off x="468360" y="407520"/>
            <a:ext cx="8424720" cy="1040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3200" b="1" strike="noStrike" spc="-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Классификация </a:t>
            </a:r>
            <a:r>
              <a:rPr lang="ru-RU" sz="3200" b="1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общеразвивающих </a:t>
            </a:r>
            <a:r>
              <a:rPr lang="ru-RU" sz="3200" b="1" strike="noStrike" spc="-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упражнений по признаку использования предметов</a:t>
            </a:r>
            <a:endParaRPr lang="en-US" sz="3200" b="0" strike="noStrike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3" name="TextShape 2"/>
          <p:cNvSpPr txBox="1"/>
          <p:nvPr/>
        </p:nvSpPr>
        <p:spPr bwMode="auto">
          <a:xfrm>
            <a:off x="468360" y="1752120"/>
            <a:ext cx="7991280" cy="4373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57040" indent="-257040">
              <a:lnSpc>
                <a:spcPct val="90000"/>
              </a:lnSpc>
              <a:spcBef>
                <a:spcPts val="825"/>
              </a:spcBef>
              <a:buClr>
                <a:srgbClr val="FF0000"/>
              </a:buCl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3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786058"/>
            <a:ext cx="8001056" cy="230832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 психологической точки зрения использование предметов различной формы, объёма, массы повышают эмоциональность занятий, активность и интерес, обогащают новым двигательным опытом.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 bwMode="auto">
          <a:xfrm>
            <a:off x="394920" y="260280"/>
            <a:ext cx="8280360" cy="1152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0" strike="noStrike" spc="-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/>
              </a:rPr>
              <a:t>Последовательность составления комплекса ОРУ</a:t>
            </a:r>
            <a:endParaRPr lang="en-US" sz="3200" b="0" strike="noStrike" spc="-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5" name="TextShape 2"/>
          <p:cNvSpPr txBox="1"/>
          <p:nvPr/>
        </p:nvSpPr>
        <p:spPr bwMode="auto">
          <a:xfrm>
            <a:off x="250560" y="1341360"/>
            <a:ext cx="8713800" cy="5183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514080" indent="-5140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Ходьба ( или Бег)</a:t>
            </a:r>
            <a:endParaRPr lang="en-US" sz="2800" b="0" strike="noStrike" spc="-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marL="514080" indent="-5140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Упражнения по типу потягивания</a:t>
            </a:r>
            <a:endParaRPr lang="en-US" sz="2800" b="0" strike="noStrike" spc="-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marL="514080" indent="-5140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Упражнения для мышц рук </a:t>
            </a:r>
            <a:endParaRPr lang="en-US" sz="2800" b="0" strike="noStrike" spc="-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marL="514080" indent="-5140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Упражнения для  мышц туловища</a:t>
            </a:r>
            <a:endParaRPr lang="en-US" sz="2800" b="0" strike="noStrike" spc="-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marL="514080" indent="-5140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Упражнения для мышц ног</a:t>
            </a:r>
            <a:endParaRPr lang="en-US" sz="2800" b="0" strike="noStrike" spc="-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marL="514080" indent="-5140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Упражнения силового характера для мышц рук, ног, туловища.</a:t>
            </a:r>
            <a:endParaRPr lang="en-US" sz="2800" b="0" strike="noStrike" spc="-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marL="514080" indent="-5140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Упражнения для увеличения подвижности в суставах.</a:t>
            </a:r>
            <a:endParaRPr lang="en-US" sz="2800" b="0" strike="noStrike" spc="-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marL="514080" indent="-5140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Комплексные упражнения. </a:t>
            </a:r>
            <a:endParaRPr lang="en-US" sz="2800" b="0" strike="noStrike" spc="-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marL="514080" indent="-5140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3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3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3000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3000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3000" fill="hold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3000" fill="hold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3000" fill="hold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3000" fill="hold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3000" fill="hold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3000" fill="hold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3000" fill="hold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3000" fill="hold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3000" fill="hold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3000" fill="hold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188</TotalTime>
  <Words>1190</Words>
  <Application>R7-Office/7.2.0.134</Application>
  <DocSecurity>0</DocSecurity>
  <PresentationFormat>Экран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составления и проведения комплексов общеразвивающих упражнений</dc:title>
  <dc:subject/>
  <dc:creator>Лилия Созинова</dc:creator>
  <cp:keywords/>
  <dc:description/>
  <cp:lastModifiedBy>1</cp:lastModifiedBy>
  <cp:revision>54</cp:revision>
  <dcterms:created xsi:type="dcterms:W3CDTF">2019-09-24T10:23:18Z</dcterms:created>
  <dcterms:modified xsi:type="dcterms:W3CDTF">2023-12-14T11:47:25Z</dcterms:modified>
  <cp:category/>
  <dc:identifier/>
  <cp:contentStatus/>
  <dc:language>en-US</dc:language>
  <cp:version/>
</cp:coreProperties>
</file>